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94" y="418782"/>
            <a:ext cx="10494010" cy="5899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68195" y="2106167"/>
            <a:ext cx="5741670" cy="3350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6845" y="6104032"/>
            <a:ext cx="320040" cy="256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‹#›</a:t>
            </a:fld>
            <a:endParaRPr spc="7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nalinmandhu/ibmcapstone/blob/main/jupyter-labs-webscraping%20(2).ipynb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nalinmandhu/ibmcapstone/blob/main/labs-jupyter-spacex-Data%20wrangling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nalinmandhu/ibmcapstone/blob/main/jupyter-labs-eda-dataviz%20(1)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mandhu/ibmcapstone/blob/main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mandhu/ibmcapstone/blob/main/lab_jupyter_launch_site_location%20(2)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mandhu/ibmcapstone/blob/main/spacex_app.py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nalinmandhu/ibmcapstone/blob/main/SpaceX_Machine%20Learning%20Prediction_Part_5%20(3)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/_9/_and_Falcon_Heavy_launches" TargetMode="External"/><Relationship Id="rId2" Type="http://schemas.openxmlformats.org/officeDocument/2006/relationships/hyperlink" Target="https://api.spacexdata.com/v4/rocke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nalinmandhu/ibmcapston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9000" y="4572000"/>
            <a:ext cx="2006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IN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NALIN MANDHU</a:t>
            </a:r>
            <a:endParaRPr lang="en-IN" sz="1800" spc="-55" dirty="0">
              <a:solidFill>
                <a:srgbClr val="E7E6E6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22/08/2022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9000" y="675640"/>
            <a:ext cx="2105660" cy="6299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394" y="1808479"/>
            <a:ext cx="3716020" cy="221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2034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Wikipedia;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downloaded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1394" y="4697348"/>
            <a:ext cx="3732529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https://github.com/nalinmandhu/ibmcapstone/blob/main/jupyter-labs-webscraping%20(2).ipynb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1394" y="571753"/>
            <a:ext cx="525589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05" dirty="0"/>
              <a:t> </a:t>
            </a:r>
            <a:r>
              <a:rPr spc="-80" dirty="0"/>
              <a:t>Collection</a:t>
            </a:r>
            <a:r>
              <a:rPr spc="135" dirty="0"/>
              <a:t> </a:t>
            </a:r>
            <a:r>
              <a:rPr dirty="0"/>
              <a:t>-</a:t>
            </a:r>
            <a:r>
              <a:rPr spc="110" dirty="0"/>
              <a:t> </a:t>
            </a:r>
            <a:r>
              <a:rPr spc="-120" dirty="0"/>
              <a:t>Scraping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44080" y="1775447"/>
            <a:ext cx="2791714" cy="108230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74356" y="2015807"/>
            <a:ext cx="1939925" cy="54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6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06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Wiki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244080" y="2893021"/>
            <a:ext cx="2792095" cy="1542415"/>
            <a:chOff x="7244080" y="2893021"/>
            <a:chExt cx="2792095" cy="154241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2893021"/>
              <a:ext cx="503186" cy="4244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3352787"/>
              <a:ext cx="2791714" cy="108230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354189" y="3470909"/>
            <a:ext cx="257556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Extract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column/variable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44080" y="4470362"/>
            <a:ext cx="2792095" cy="1542415"/>
            <a:chOff x="7244080" y="4470362"/>
            <a:chExt cx="2792095" cy="154241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7080" y="4470362"/>
              <a:ext cx="503186" cy="42447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44080" y="4932680"/>
              <a:ext cx="2791714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453376" y="5049139"/>
            <a:ext cx="2373630" cy="79565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8890" algn="ctr">
              <a:lnSpc>
                <a:spcPct val="90300"/>
              </a:lnSpc>
              <a:spcBef>
                <a:spcPts val="309"/>
              </a:spcBef>
            </a:pP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frame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parsing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8555355" cy="182181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173355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Initially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on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10"/>
              </a:lnSpc>
              <a:spcBef>
                <a:spcPts val="7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432107"/>
            <a:ext cx="8828406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400" spc="-10" dirty="0">
                <a:latin typeface="Calibri"/>
                <a:cs typeface="Calibri"/>
              </a:rPr>
              <a:t>Source</a:t>
            </a:r>
            <a:r>
              <a:rPr sz="1400" spc="9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code:</a:t>
            </a:r>
            <a:r>
              <a:rPr lang="en-IN" sz="1400" spc="-5" dirty="0">
                <a:latin typeface="Calibri"/>
                <a:cs typeface="Calibri"/>
              </a:rPr>
              <a:t> </a:t>
            </a:r>
            <a:r>
              <a:rPr lang="en-IN" sz="1400" spc="-5" dirty="0">
                <a:latin typeface="Calibri"/>
                <a:cs typeface="Calibri"/>
                <a:hlinkClick r:id="rId2"/>
              </a:rPr>
              <a:t>https://github.com/nalinmandhu/ibmcapstone/blob/main/labs-jupyter-spacex-Data%20wrangling.ipynb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1280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6180" y="3881120"/>
            <a:ext cx="2164334" cy="131089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21204" y="4323778"/>
            <a:ext cx="49212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3140" y="4257040"/>
            <a:ext cx="482866" cy="5590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73220" y="3881120"/>
            <a:ext cx="2166874" cy="13108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38065" y="4323778"/>
            <a:ext cx="184150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Summarizations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22719" y="4257040"/>
            <a:ext cx="482866" cy="55905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62800" y="3881120"/>
            <a:ext cx="2164333" cy="131089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378700" y="4016692"/>
            <a:ext cx="1737360" cy="97663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 indent="1905" algn="ctr">
              <a:lnSpc>
                <a:spcPts val="2420"/>
              </a:lnSpc>
              <a:spcBef>
                <a:spcPts val="365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Landing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97060" cy="1428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06743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barplots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929629"/>
            <a:ext cx="5528310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Source:</a:t>
            </a:r>
          </a:p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https://github.com/nalinmandhu/ibmcapstone/blob/main/jupyter-labs-eda-dataviz%20(1).ipynb</a:t>
            </a:r>
            <a:endParaRPr sz="14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429000"/>
            <a:ext cx="9441180" cy="238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63054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120" dirty="0"/>
              <a:t> </a:t>
            </a:r>
            <a:r>
              <a:rPr spc="5" dirty="0"/>
              <a:t>with</a:t>
            </a:r>
            <a:r>
              <a:rPr spc="120" dirty="0"/>
              <a:t> </a:t>
            </a:r>
            <a:r>
              <a:rPr spc="-120" dirty="0"/>
              <a:t>Data</a:t>
            </a:r>
            <a:r>
              <a:rPr spc="135" dirty="0"/>
              <a:t> </a:t>
            </a:r>
            <a:r>
              <a:rPr spc="-75" dirty="0"/>
              <a:t>Visualization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343067"/>
            <a:ext cx="10532745" cy="500824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Top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achieved;</a:t>
            </a:r>
            <a:endParaRPr sz="1800">
              <a:latin typeface="Microsoft Sans Serif"/>
              <a:cs typeface="Microsoft Sans Serif"/>
            </a:endParaRPr>
          </a:p>
          <a:p>
            <a:pPr marL="698500" marR="107315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2015;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35"/>
              </a:lnSpc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2017-03-20.</a:t>
            </a:r>
            <a:endParaRPr sz="1800">
              <a:latin typeface="Microsoft Sans Serif"/>
              <a:cs typeface="Microsoft Sans Serif"/>
            </a:endParaRPr>
          </a:p>
          <a:p>
            <a:pPr marL="10275570">
              <a:lnSpc>
                <a:spcPts val="179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94" y="6310327"/>
            <a:ext cx="88265" cy="224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45"/>
              </a:lnSpc>
            </a:pPr>
            <a:r>
              <a:rPr sz="1400" dirty="0">
                <a:solidFill>
                  <a:srgbClr val="292929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7594" y="6313539"/>
            <a:ext cx="7198995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20"/>
              </a:lnSpc>
            </a:pP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code: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400" spc="-5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https://github.com/nalinmandhu/ibmcapstone/blob/main/jupyter-labs-eda-sql-coursera_sqllite.ipynb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83527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EDA</a:t>
            </a:r>
            <a:r>
              <a:rPr spc="95" dirty="0"/>
              <a:t> </a:t>
            </a:r>
            <a:r>
              <a:rPr spc="5"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257" y="1649793"/>
            <a:ext cx="10246360" cy="269367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endParaRPr sz="26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6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highlighted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60"/>
              </a:lnSpc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Center;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ts val="2050"/>
              </a:lnSpc>
              <a:spcBef>
                <a:spcPts val="9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9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events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coordinate,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site;</a:t>
            </a:r>
            <a:endParaRPr sz="1900">
              <a:latin typeface="Microsoft Sans Serif"/>
              <a:cs typeface="Microsoft Sans Serif"/>
            </a:endParaRPr>
          </a:p>
          <a:p>
            <a:pPr marL="697865">
              <a:lnSpc>
                <a:spcPts val="2050"/>
              </a:lnSpc>
            </a:pP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900">
              <a:latin typeface="Microsoft Sans Serif"/>
              <a:cs typeface="Microsoft Sans Serif"/>
            </a:endParaRPr>
          </a:p>
          <a:p>
            <a:pPr marL="697865" lvl="1" indent="-229235">
              <a:lnSpc>
                <a:spcPct val="100000"/>
              </a:lnSpc>
              <a:spcBef>
                <a:spcPts val="9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coordinates.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917257" y="5298122"/>
            <a:ext cx="10293350" cy="45114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Source:</a:t>
            </a:r>
          </a:p>
          <a:p>
            <a:pPr marL="241300" marR="5080" indent="-228600">
              <a:lnSpc>
                <a:spcPct val="80400"/>
              </a:lnSpc>
              <a:spcBef>
                <a:spcPts val="4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spc="-70" dirty="0">
                <a:solidFill>
                  <a:srgbClr val="292929"/>
                </a:solidFill>
                <a:latin typeface="Microsoft Sans Serif"/>
                <a:cs typeface="Microsoft Sans Serif"/>
                <a:hlinkClick r:id="rId2"/>
              </a:rPr>
              <a:t>https://github.com/nalinmandhu/ibmcapstone/blob/main/lab_jupyter_launch_site_location%20(2).ipynb</a:t>
            </a:r>
            <a:endParaRPr lang="en-IN" sz="1400" spc="-70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735012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175" dirty="0"/>
              <a:t>an</a:t>
            </a:r>
            <a:r>
              <a:rPr spc="110" dirty="0"/>
              <a:t> </a:t>
            </a:r>
            <a:r>
              <a:rPr spc="-80" dirty="0"/>
              <a:t>Interactive</a:t>
            </a:r>
            <a:r>
              <a:rPr spc="120" dirty="0"/>
              <a:t> </a:t>
            </a:r>
            <a:r>
              <a:rPr spc="-145" dirty="0"/>
              <a:t>Map</a:t>
            </a:r>
            <a:r>
              <a:rPr spc="125" dirty="0"/>
              <a:t> </a:t>
            </a:r>
            <a:r>
              <a:rPr spc="5" dirty="0"/>
              <a:t>with</a:t>
            </a:r>
            <a:r>
              <a:rPr spc="140" dirty="0"/>
              <a:t> </a:t>
            </a:r>
            <a:r>
              <a:rPr spc="-95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288145" cy="2449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quickly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5287"/>
            <a:ext cx="916495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800" dirty="0">
                <a:latin typeface="Microsoft Sans Serif"/>
                <a:cs typeface="Microsoft Sans Serif"/>
              </a:rPr>
              <a:t>Source Code:</a:t>
            </a: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800" dirty="0">
                <a:latin typeface="Microsoft Sans Serif"/>
                <a:cs typeface="Microsoft Sans Serif"/>
                <a:hlinkClick r:id="rId2"/>
              </a:rPr>
              <a:t>https://github.com/nalinmandhu/ibmcapstone/blob/main/spacex_app.py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475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Build</a:t>
            </a:r>
            <a:r>
              <a:rPr spc="145" dirty="0"/>
              <a:t> </a:t>
            </a:r>
            <a:r>
              <a:rPr spc="-245" dirty="0"/>
              <a:t>a</a:t>
            </a:r>
            <a:r>
              <a:rPr spc="120" dirty="0"/>
              <a:t> </a:t>
            </a:r>
            <a:r>
              <a:rPr spc="-100" dirty="0"/>
              <a:t>Dashboard</a:t>
            </a:r>
            <a:r>
              <a:rPr spc="135" dirty="0"/>
              <a:t> </a:t>
            </a:r>
            <a:r>
              <a:rPr spc="5" dirty="0"/>
              <a:t>with</a:t>
            </a:r>
            <a:r>
              <a:rPr spc="15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455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compared: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regression,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vector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neighbors.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264403"/>
            <a:ext cx="8893175" cy="671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dirty="0">
                <a:latin typeface="Microsoft Sans Serif"/>
                <a:cs typeface="Microsoft Sans Serif"/>
              </a:rPr>
              <a:t>Source Code:</a:t>
            </a: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1400" dirty="0">
                <a:latin typeface="Microsoft Sans Serif"/>
                <a:cs typeface="Microsoft Sans Serif"/>
                <a:hlinkClick r:id="rId2"/>
              </a:rPr>
              <a:t>https://github.com/nalinmandhu/ibmcapstone/blob/main/SpaceX_Machine%20Learning%20Prediction_Part_5%20(3).ipynb</a:t>
            </a:r>
            <a:endParaRPr lang="en-IN"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7525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Predictive</a:t>
            </a:r>
            <a:r>
              <a:rPr spc="114" dirty="0"/>
              <a:t> </a:t>
            </a:r>
            <a:r>
              <a:rPr spc="-130" dirty="0"/>
              <a:t>Analysis</a:t>
            </a:r>
            <a:r>
              <a:rPr spc="120" dirty="0"/>
              <a:t> </a:t>
            </a:r>
            <a:r>
              <a:rPr spc="-120" dirty="0"/>
              <a:t>(Classification)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160" y="3169920"/>
            <a:ext cx="2512314" cy="152171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79512" y="3411854"/>
            <a:ext cx="1953260" cy="97599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 algn="ctr">
              <a:lnSpc>
                <a:spcPts val="2420"/>
              </a:lnSpc>
              <a:spcBef>
                <a:spcPts val="3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preparation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standardization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32200" y="3606774"/>
            <a:ext cx="556526" cy="6479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6420" y="3169920"/>
            <a:ext cx="2514854" cy="152171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556759" y="3257867"/>
            <a:ext cx="2157095" cy="128397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065" marR="5080" algn="ctr">
              <a:lnSpc>
                <a:spcPct val="91700"/>
              </a:lnSpc>
              <a:spcBef>
                <a:spcPts val="320"/>
              </a:spcBef>
            </a:pP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combinations </a:t>
            </a:r>
            <a:r>
              <a:rPr sz="220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hyperparameters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09459" y="3606774"/>
            <a:ext cx="556526" cy="6479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53680" y="3169920"/>
            <a:ext cx="2514854" cy="152171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8271509" y="3565525"/>
            <a:ext cx="1684655" cy="6680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464820" marR="5080" indent="-452755">
              <a:lnSpc>
                <a:spcPts val="2420"/>
              </a:lnSpc>
              <a:spcBef>
                <a:spcPts val="360"/>
              </a:spcBef>
            </a:pP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Comparison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spc="-4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results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16</a:t>
            </a:fld>
            <a:endParaRPr spc="7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217150" cy="374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itself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NASA;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kg;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after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Many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having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Almost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100%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ships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2015: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B1015;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became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passed.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17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10147300" cy="120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5519" y="3517900"/>
            <a:ext cx="4038600" cy="24358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2300" y="3497579"/>
            <a:ext cx="4038600" cy="245618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18</a:t>
            </a:fld>
            <a:endParaRPr spc="7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114" y="1823465"/>
            <a:ext cx="6859270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the tree classifier gives different scores on each execution. The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 got was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90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%</a:t>
            </a:r>
            <a:r>
              <a:rPr lang="en-IN"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for training 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over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83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%.</a:t>
            </a:r>
            <a:r>
              <a:rPr lang="en-IN"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But on doing the execution multiple time we could get accuracy of 88% sometimes.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4560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Results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19</a:t>
            </a:fld>
            <a:endParaRPr spc="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ECBD0-ADD7-8C25-0588-D62D171B5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384" y="2133600"/>
            <a:ext cx="4039540" cy="207256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589" y="1952001"/>
            <a:ext cx="2542540" cy="310451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14617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Out</a:t>
            </a:r>
            <a:r>
              <a:rPr spc="-45" dirty="0"/>
              <a:t>l</a:t>
            </a:r>
            <a:r>
              <a:rPr spc="-20" dirty="0"/>
              <a:t>i</a:t>
            </a:r>
            <a:r>
              <a:rPr spc="-55" dirty="0"/>
              <a:t>n</a:t>
            </a:r>
            <a:r>
              <a:rPr spc="-210" dirty="0"/>
              <a:t>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3927" y="3870642"/>
            <a:ext cx="9347200" cy="1723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verify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nowadays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CCAF5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40,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second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VAFB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4E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third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39A;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602678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50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84300"/>
            <a:ext cx="10576560" cy="238506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21</a:t>
            </a:fld>
            <a:endParaRPr spc="7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5977" y="3959288"/>
            <a:ext cx="10083800" cy="154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9,000kg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school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bus)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excellent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12,000kg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39A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7326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9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919" y="1361439"/>
            <a:ext cx="1067816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22</a:t>
            </a:fld>
            <a:endParaRPr spc="7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84997"/>
            <a:ext cx="5565140" cy="3593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biggest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GEO;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;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SSO.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80%);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LFO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(above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70%).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54228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Success</a:t>
            </a:r>
            <a:r>
              <a:rPr spc="120" dirty="0"/>
              <a:t> </a:t>
            </a:r>
            <a:r>
              <a:rPr spc="-210" dirty="0"/>
              <a:t>Rate</a:t>
            </a:r>
            <a:r>
              <a:rPr spc="125" dirty="0"/>
              <a:t> </a:t>
            </a:r>
            <a:r>
              <a:rPr spc="-180" dirty="0"/>
              <a:t>vs.</a:t>
            </a:r>
            <a:r>
              <a:rPr spc="125" dirty="0"/>
              <a:t> </a:t>
            </a:r>
            <a:r>
              <a:rPr spc="-10" dirty="0"/>
              <a:t>Orbit</a:t>
            </a:r>
            <a:r>
              <a:rPr spc="114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41919" y="1869439"/>
            <a:ext cx="3543300" cy="26670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23</a:t>
            </a:fld>
            <a:endParaRPr spc="7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087379"/>
            <a:ext cx="9236075" cy="138684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opportunity,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frequency.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58242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Flight</a:t>
            </a:r>
            <a:r>
              <a:rPr spc="135" dirty="0"/>
              <a:t> </a:t>
            </a:r>
            <a:r>
              <a:rPr spc="-120" dirty="0"/>
              <a:t>Number</a:t>
            </a:r>
            <a:r>
              <a:rPr spc="13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5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597660"/>
            <a:ext cx="10688320" cy="2379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24</a:t>
            </a:fld>
            <a:endParaRPr spc="7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3662731"/>
            <a:ext cx="9758680" cy="1566545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Apparently,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GTO;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widest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success;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few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GEO.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644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8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442719"/>
            <a:ext cx="10688320" cy="2382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25</a:t>
            </a:fld>
            <a:endParaRPr spc="7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85975"/>
            <a:ext cx="5510530" cy="188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kept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2020;</a:t>
            </a:r>
            <a:endParaRPr sz="2200">
              <a:latin typeface="Microsoft Sans Serif"/>
              <a:cs typeface="Microsoft Sans Serif"/>
            </a:endParaRPr>
          </a:p>
          <a:p>
            <a:pPr marL="241300" marR="4495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three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adjusts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improvement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technology.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019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25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0" dirty="0"/>
              <a:t>Yearly</a:t>
            </a:r>
            <a:r>
              <a:rPr spc="100" dirty="0"/>
              <a:t> </a:t>
            </a:r>
            <a:r>
              <a:rPr spc="-130" dirty="0"/>
              <a:t>Trend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26</a:t>
            </a:fld>
            <a:endParaRPr spc="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E5FA34-6828-4B2C-1317-3B8B9C8B2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722958"/>
            <a:ext cx="3977985" cy="284904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061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27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0728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“launch_site”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894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10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30603" y="2623185"/>
          <a:ext cx="1894205" cy="1854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4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KSC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LC-39A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25" dirty="0">
                          <a:latin typeface="Calibri"/>
                          <a:cs typeface="Calibri"/>
                        </a:rPr>
                        <a:t>VAFB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SLC-4E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846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28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34647"/>
            <a:ext cx="71697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Here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samples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Cape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Canaveral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26185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spc="-225" dirty="0"/>
              <a:t>Names</a:t>
            </a:r>
            <a:r>
              <a:rPr spc="130" dirty="0"/>
              <a:t> </a:t>
            </a:r>
            <a:r>
              <a:rPr spc="-95" dirty="0"/>
              <a:t>Begin</a:t>
            </a:r>
            <a:r>
              <a:rPr spc="10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240" dirty="0"/>
              <a:t>'CCA'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3663" y="2284095"/>
          <a:ext cx="10627356" cy="29971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2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9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87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47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623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81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Time</a:t>
                      </a:r>
                      <a:r>
                        <a:rPr sz="1400" b="1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UTC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39179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oo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  </a:t>
                      </a:r>
                      <a:r>
                        <a:rPr sz="1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4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 marR="20701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 </a:t>
                      </a:r>
                      <a:r>
                        <a:rPr sz="1400" b="1" spc="-3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Mass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k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Orbit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Customer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123189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 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43230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2010-06-04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18:45:00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1555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Sp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Qualification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Unit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 marR="40068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pa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hu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2010-12-08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15:43:00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R="1905" algn="ctr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952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emo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li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 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C1, two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CubeSats,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barrel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Brouere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cheese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71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NRO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Failure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334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(parachute)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6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2012-05-22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07:44:00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Dragon</a:t>
                      </a:r>
                      <a:r>
                        <a:rPr sz="12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demo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flight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C2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525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(COTS)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1282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2012-10-08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00:35:00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500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attempt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2013-03-01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15:10:00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v1.0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B0007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b="1" spc="-5" dirty="0">
                          <a:latin typeface="Calibri"/>
                          <a:cs typeface="Calibri"/>
                        </a:rPr>
                        <a:t>CCA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FS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LC-40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SpaceX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CRS-2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0" dirty="0">
                          <a:latin typeface="Calibri"/>
                          <a:cs typeface="Calibri"/>
                        </a:rPr>
                        <a:t>677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15" dirty="0">
                          <a:latin typeface="Calibri"/>
                          <a:cs typeface="Calibri"/>
                        </a:rPr>
                        <a:t>LEO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(ISS)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5" dirty="0">
                          <a:latin typeface="Calibri"/>
                          <a:cs typeface="Calibri"/>
                        </a:rPr>
                        <a:t>NASA</a:t>
                      </a:r>
                      <a:r>
                        <a:rPr sz="12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(CRS)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Success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334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attemp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857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57124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29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whose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codes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‘CRS’,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corresponds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88366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Total</a:t>
            </a:r>
            <a:r>
              <a:rPr spc="75" dirty="0"/>
              <a:t> </a:t>
            </a:r>
            <a:r>
              <a:rPr spc="-140" dirty="0"/>
              <a:t>Payload</a:t>
            </a:r>
            <a:r>
              <a:rPr spc="110" dirty="0"/>
              <a:t> </a:t>
            </a:r>
            <a:r>
              <a:rPr spc="-235" dirty="0"/>
              <a:t>Mass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2808604"/>
          <a:ext cx="1881505" cy="7416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1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111.268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907" y="1198452"/>
            <a:ext cx="9676765" cy="412356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was done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lang="en-IN"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includes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wrangling,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endParaRPr sz="1800" dirty="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lang="en-IN"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1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IN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Choosing a model out of four machine learning model</a:t>
            </a:r>
            <a:r>
              <a:rPr lang="en-IN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 for classification.</a:t>
            </a:r>
            <a:endParaRPr sz="1800" dirty="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IN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 out that launches are less risky for mass above 7000 kg.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lang="en-IN"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site is </a:t>
            </a:r>
            <a:r>
              <a:rPr lang="en-IN"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lang="en-IN" sz="18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lang="en-IN" sz="18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lang="en-IN"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lang="en-IN"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lang="en-IN"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lang="en-IN"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 for launch.</a:t>
            </a:r>
          </a:p>
          <a:p>
            <a:pPr marL="698500" lvl="1" indent="-229870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lang="en-IN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is decision tree and running it for several times to get best model.</a:t>
            </a:r>
            <a:endParaRPr sz="18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87985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Executive</a:t>
            </a:r>
            <a:r>
              <a:rPr spc="9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72231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30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87674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2,928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kg.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687260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Average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130" dirty="0"/>
              <a:t> </a:t>
            </a:r>
            <a:r>
              <a:rPr spc="-229" dirty="0"/>
              <a:t>Mass</a:t>
            </a:r>
            <a:r>
              <a:rPr spc="120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60" dirty="0"/>
              <a:t>F9</a:t>
            </a:r>
            <a:r>
              <a:rPr spc="130" dirty="0"/>
              <a:t> </a:t>
            </a:r>
            <a:r>
              <a:rPr spc="15" dirty="0"/>
              <a:t>v1.1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70050" y="3051810"/>
          <a:ext cx="2043430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Payload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(kg)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2.928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0540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pad: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31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920932"/>
            <a:ext cx="9293225" cy="1031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minimum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it’s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possible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happened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12/22/2015.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55459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First</a:t>
            </a:r>
            <a:r>
              <a:rPr spc="130" dirty="0"/>
              <a:t> </a:t>
            </a:r>
            <a:r>
              <a:rPr spc="-180" dirty="0"/>
              <a:t>Successful</a:t>
            </a:r>
            <a:r>
              <a:rPr spc="135" dirty="0"/>
              <a:t> </a:t>
            </a:r>
            <a:r>
              <a:rPr spc="-120" dirty="0"/>
              <a:t>Ground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0" dirty="0"/>
              <a:t> </a:t>
            </a:r>
            <a:r>
              <a:rPr spc="-105" dirty="0"/>
              <a:t>Date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3051810"/>
          <a:ext cx="1980564" cy="741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0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2015-12-22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61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32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94195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distinct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above,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42671"/>
            <a:ext cx="96037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120" dirty="0"/>
              <a:t>Successful</a:t>
            </a:r>
            <a:r>
              <a:rPr sz="2500" spc="85" dirty="0"/>
              <a:t> </a:t>
            </a:r>
            <a:r>
              <a:rPr sz="2500" spc="-55" dirty="0"/>
              <a:t>Drone</a:t>
            </a:r>
            <a:r>
              <a:rPr sz="2500" spc="85" dirty="0"/>
              <a:t> </a:t>
            </a:r>
            <a:r>
              <a:rPr sz="2500" spc="-95" dirty="0"/>
              <a:t>Ship</a:t>
            </a:r>
            <a:r>
              <a:rPr sz="2500" spc="110" dirty="0"/>
              <a:t> </a:t>
            </a:r>
            <a:r>
              <a:rPr sz="2500" spc="-55" dirty="0"/>
              <a:t>Landing</a:t>
            </a:r>
            <a:r>
              <a:rPr sz="2500" spc="95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105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90" dirty="0"/>
              <a:t> </a:t>
            </a:r>
            <a:r>
              <a:rPr sz="2500" spc="120" dirty="0"/>
              <a:t>4000</a:t>
            </a:r>
            <a:r>
              <a:rPr sz="2500" spc="65" dirty="0"/>
              <a:t> </a:t>
            </a:r>
            <a:r>
              <a:rPr sz="2500" spc="-80" dirty="0"/>
              <a:t>and</a:t>
            </a:r>
            <a:r>
              <a:rPr sz="2500" spc="110" dirty="0"/>
              <a:t> </a:t>
            </a:r>
            <a:r>
              <a:rPr sz="2500" spc="120" dirty="0"/>
              <a:t>6000</a:t>
            </a:r>
            <a:endParaRPr sz="25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17752" y="2825114"/>
          <a:ext cx="2215515" cy="18541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 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B1031.2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B1022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FT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B1026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6406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33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4408170"/>
            <a:ext cx="9153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80377"/>
            <a:ext cx="9784715" cy="49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80" dirty="0"/>
              <a:t>Total</a:t>
            </a:r>
            <a:r>
              <a:rPr sz="3100" spc="110" dirty="0"/>
              <a:t> </a:t>
            </a:r>
            <a:r>
              <a:rPr sz="3100" spc="-95" dirty="0"/>
              <a:t>Number</a:t>
            </a:r>
            <a:r>
              <a:rPr sz="3100" spc="110" dirty="0"/>
              <a:t> </a:t>
            </a:r>
            <a:r>
              <a:rPr sz="3100" spc="-5" dirty="0"/>
              <a:t>of</a:t>
            </a:r>
            <a:r>
              <a:rPr sz="3100" spc="125" dirty="0"/>
              <a:t> </a:t>
            </a:r>
            <a:r>
              <a:rPr sz="3100" spc="-150" dirty="0"/>
              <a:t>Successful</a:t>
            </a:r>
            <a:r>
              <a:rPr sz="3100" spc="120" dirty="0"/>
              <a:t> </a:t>
            </a:r>
            <a:r>
              <a:rPr sz="3100" spc="-90" dirty="0"/>
              <a:t>and</a:t>
            </a:r>
            <a:r>
              <a:rPr sz="3100" spc="120" dirty="0"/>
              <a:t> </a:t>
            </a:r>
            <a:r>
              <a:rPr sz="3100" spc="-90" dirty="0"/>
              <a:t>Failure</a:t>
            </a:r>
            <a:r>
              <a:rPr sz="3100" spc="195" dirty="0"/>
              <a:t> </a:t>
            </a:r>
            <a:r>
              <a:rPr sz="3100" spc="-85" dirty="0"/>
              <a:t>Mission</a:t>
            </a:r>
            <a:r>
              <a:rPr sz="3100" spc="155" dirty="0"/>
              <a:t> </a:t>
            </a:r>
            <a:r>
              <a:rPr sz="3100" spc="-120" dirty="0"/>
              <a:t>Outcomes</a:t>
            </a:r>
            <a:endParaRPr sz="31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48905" y="2511551"/>
          <a:ext cx="549909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7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Mission</a:t>
                      </a:r>
                      <a:r>
                        <a:rPr sz="1800" b="1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99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(payload</a:t>
                      </a:r>
                      <a:r>
                        <a:rPr sz="18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status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unclear)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(in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flight)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08734"/>
            <a:ext cx="69850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34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167883"/>
            <a:ext cx="8665845" cy="6635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registered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138034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Boosters</a:t>
            </a:r>
            <a:r>
              <a:rPr spc="100" dirty="0"/>
              <a:t> </a:t>
            </a:r>
            <a:r>
              <a:rPr spc="-120" dirty="0"/>
              <a:t>Carried</a:t>
            </a:r>
            <a:r>
              <a:rPr spc="105" dirty="0"/>
              <a:t> </a:t>
            </a:r>
            <a:r>
              <a:rPr spc="-160" dirty="0"/>
              <a:t>Maximum</a:t>
            </a:r>
            <a:r>
              <a:rPr spc="145" dirty="0"/>
              <a:t> </a:t>
            </a:r>
            <a:r>
              <a:rPr spc="-140" dirty="0"/>
              <a:t>Payload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239062" y="2401951"/>
          <a:ext cx="205803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(...)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B1048.5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B1049.7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914266" y="2401951"/>
          <a:ext cx="2077085" cy="25958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B1051.6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B1056.4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B1058.3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B5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B1060.3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9518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35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256783"/>
            <a:ext cx="55276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occurrences.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470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75" dirty="0"/>
              <a:t>Records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72513" y="2884297"/>
          <a:ext cx="3848100" cy="1112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24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4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Booster 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Launch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F9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v1.1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B1015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CCAFS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LC-40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549463"/>
            <a:ext cx="92290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Ranking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03-20: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36</a:t>
            </a:fld>
            <a:endParaRPr spc="75" dirty="0"/>
          </a:p>
        </p:txBody>
      </p:sp>
      <p:sp>
        <p:nvSpPr>
          <p:cNvPr id="3" name="object 3"/>
          <p:cNvSpPr txBox="1"/>
          <p:nvPr/>
        </p:nvSpPr>
        <p:spPr>
          <a:xfrm>
            <a:off x="848994" y="5478145"/>
            <a:ext cx="86982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view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alerts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“No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attempt”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must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taken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510540"/>
            <a:ext cx="99231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80" dirty="0"/>
              <a:t>Rank</a:t>
            </a:r>
            <a:r>
              <a:rPr sz="2800" spc="100" dirty="0"/>
              <a:t> </a:t>
            </a:r>
            <a:r>
              <a:rPr sz="2800" spc="-60" dirty="0"/>
              <a:t>Landing</a:t>
            </a:r>
            <a:r>
              <a:rPr sz="2800" spc="110" dirty="0"/>
              <a:t> </a:t>
            </a:r>
            <a:r>
              <a:rPr sz="2800" spc="-110" dirty="0"/>
              <a:t>Outcomes</a:t>
            </a:r>
            <a:r>
              <a:rPr sz="2800" spc="130" dirty="0"/>
              <a:t> </a:t>
            </a:r>
            <a:r>
              <a:rPr sz="2800" spc="-95" dirty="0"/>
              <a:t>Between</a:t>
            </a:r>
            <a:r>
              <a:rPr sz="2800" spc="70" dirty="0"/>
              <a:t> </a:t>
            </a:r>
            <a:r>
              <a:rPr sz="2800" spc="110" dirty="0"/>
              <a:t>2010-06-04</a:t>
            </a:r>
            <a:r>
              <a:rPr sz="2800" spc="95" dirty="0"/>
              <a:t> </a:t>
            </a:r>
            <a:r>
              <a:rPr sz="2800" spc="-85" dirty="0"/>
              <a:t>and</a:t>
            </a:r>
            <a:r>
              <a:rPr sz="2800" spc="5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068195" y="2106167"/>
          <a:ext cx="5722620" cy="3337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8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Landing Outcome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Occurrences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1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attempt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5" dirty="0">
                          <a:latin typeface="Calibri"/>
                          <a:cs typeface="Calibri"/>
                        </a:rPr>
                        <a:t>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Controlled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Success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(ground</a:t>
                      </a:r>
                      <a:r>
                        <a:rPr sz="1800" spc="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pad)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Failure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(parachute)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Uncontrolled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(ocean)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Precluded 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(drone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ship)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2245" y="6081077"/>
            <a:ext cx="2692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664834"/>
            <a:ext cx="858710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16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sea,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probably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safety,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roads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30346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All</a:t>
            </a:r>
            <a:r>
              <a:rPr spc="90" dirty="0"/>
              <a:t> </a:t>
            </a:r>
            <a:r>
              <a:rPr spc="-125" dirty="0"/>
              <a:t>launch</a:t>
            </a:r>
            <a:r>
              <a:rPr spc="100" dirty="0"/>
              <a:t> </a:t>
            </a:r>
            <a:r>
              <a:rPr spc="-95" dirty="0"/>
              <a:t>sites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30120" y="1612900"/>
            <a:ext cx="6824980" cy="41071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788540"/>
            <a:ext cx="598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Example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94" y="5584507"/>
            <a:ext cx="71208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Green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ones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indicate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1054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Launch</a:t>
            </a:r>
            <a:r>
              <a:rPr spc="114" dirty="0"/>
              <a:t> </a:t>
            </a:r>
            <a:r>
              <a:rPr spc="-145" dirty="0"/>
              <a:t>Outcomes</a:t>
            </a:r>
            <a:r>
              <a:rPr spc="140" dirty="0"/>
              <a:t> </a:t>
            </a:r>
            <a:r>
              <a:rPr spc="-65" dirty="0"/>
              <a:t>by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584960" y="2156460"/>
            <a:ext cx="8422640" cy="3082290"/>
            <a:chOff x="1584960" y="2156460"/>
            <a:chExt cx="8422640" cy="3082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4400" y="2527300"/>
              <a:ext cx="7823200" cy="21513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58260" y="2156460"/>
              <a:ext cx="3981195" cy="30109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1300" y="2349500"/>
              <a:ext cx="3604259" cy="26339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56830" y="2350770"/>
              <a:ext cx="1799589" cy="2635250"/>
            </a:xfrm>
            <a:custGeom>
              <a:avLst/>
              <a:gdLst/>
              <a:ahLst/>
              <a:cxnLst/>
              <a:rect l="l" t="t" r="r" b="b"/>
              <a:pathLst>
                <a:path w="1799590" h="2635250">
                  <a:moveTo>
                    <a:pt x="0" y="0"/>
                  </a:moveTo>
                  <a:lnTo>
                    <a:pt x="1799336" y="1671827"/>
                  </a:lnTo>
                </a:path>
                <a:path w="1799590" h="2635250">
                  <a:moveTo>
                    <a:pt x="0" y="2635122"/>
                  </a:moveTo>
                  <a:lnTo>
                    <a:pt x="1799336" y="1938019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4960" y="3324860"/>
              <a:ext cx="2500376" cy="19136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8000" y="3517900"/>
              <a:ext cx="2123440" cy="1536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902710" y="3186430"/>
              <a:ext cx="890905" cy="1870075"/>
            </a:xfrm>
            <a:custGeom>
              <a:avLst/>
              <a:gdLst/>
              <a:ahLst/>
              <a:cxnLst/>
              <a:rect l="l" t="t" r="r" b="b"/>
              <a:pathLst>
                <a:path w="890904" h="1870075">
                  <a:moveTo>
                    <a:pt x="0" y="333883"/>
                  </a:moveTo>
                  <a:lnTo>
                    <a:pt x="312800" y="0"/>
                  </a:lnTo>
                </a:path>
                <a:path w="890904" h="1870075">
                  <a:moveTo>
                    <a:pt x="0" y="1869948"/>
                  </a:moveTo>
                  <a:lnTo>
                    <a:pt x="890904" y="41910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39</a:t>
            </a:fld>
            <a:endParaRPr spc="7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097" y="418782"/>
            <a:ext cx="24460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8766" y="6104032"/>
            <a:ext cx="19939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7589" y="2504821"/>
            <a:ext cx="9918700" cy="224345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marR="5080" indent="-228600">
              <a:lnSpc>
                <a:spcPts val="2380"/>
              </a:lnSpc>
              <a:spcBef>
                <a:spcPts val="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al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viab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ew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 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X.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Desirable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05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ts val="2050"/>
              </a:lnSpc>
            </a:pP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0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297170"/>
            <a:ext cx="95408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good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logistics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aspects,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being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near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road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inhabited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areas.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402971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Logistics</a:t>
            </a:r>
            <a:r>
              <a:rPr spc="130" dirty="0"/>
              <a:t> </a:t>
            </a:r>
            <a:r>
              <a:rPr spc="-110" dirty="0"/>
              <a:t>and</a:t>
            </a:r>
            <a:r>
              <a:rPr spc="100" dirty="0"/>
              <a:t> </a:t>
            </a:r>
            <a:r>
              <a:rPr spc="-155" dirty="0"/>
              <a:t>Safety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6659" y="1518919"/>
            <a:ext cx="4678680" cy="38201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40</a:t>
            </a:fld>
            <a:endParaRPr spc="7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2107"/>
            <a:ext cx="88690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28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seems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important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59625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Successful</a:t>
            </a:r>
            <a:r>
              <a:rPr spc="120" dirty="0"/>
              <a:t> </a:t>
            </a:r>
            <a:r>
              <a:rPr spc="-175" dirty="0"/>
              <a:t>Launches</a:t>
            </a:r>
            <a:r>
              <a:rPr spc="125" dirty="0"/>
              <a:t> </a:t>
            </a:r>
            <a:r>
              <a:rPr spc="-65" dirty="0"/>
              <a:t>by</a:t>
            </a:r>
            <a:r>
              <a:rPr spc="12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5900" y="1442719"/>
            <a:ext cx="5773420" cy="397255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42</a:t>
            </a:fld>
            <a:endParaRPr spc="7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800" y="5434647"/>
            <a:ext cx="5612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762127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Lau</a:t>
            </a:r>
            <a:r>
              <a:rPr spc="-165" dirty="0"/>
              <a:t>nch</a:t>
            </a:r>
            <a:r>
              <a:rPr spc="135" dirty="0"/>
              <a:t> </a:t>
            </a:r>
            <a:r>
              <a:rPr spc="-520" dirty="0"/>
              <a:t>S</a:t>
            </a:r>
            <a:r>
              <a:rPr spc="-204" dirty="0"/>
              <a:t>uccess</a:t>
            </a:r>
            <a:r>
              <a:rPr spc="150" dirty="0"/>
              <a:t> </a:t>
            </a:r>
            <a:r>
              <a:rPr spc="-120" dirty="0"/>
              <a:t>Rati</a:t>
            </a:r>
            <a:r>
              <a:rPr spc="-145" dirty="0"/>
              <a:t>o</a:t>
            </a:r>
            <a:r>
              <a:rPr spc="110" dirty="0"/>
              <a:t> </a:t>
            </a:r>
            <a:r>
              <a:rPr spc="10" dirty="0"/>
              <a:t>for</a:t>
            </a:r>
            <a:r>
              <a:rPr spc="135" dirty="0"/>
              <a:t> </a:t>
            </a:r>
            <a:r>
              <a:rPr spc="-450" dirty="0"/>
              <a:t>KS</a:t>
            </a:r>
            <a:r>
              <a:rPr spc="-480" dirty="0"/>
              <a:t>C</a:t>
            </a:r>
            <a:r>
              <a:rPr spc="130" dirty="0"/>
              <a:t> </a:t>
            </a:r>
            <a:r>
              <a:rPr spc="-345" dirty="0"/>
              <a:t>LC</a:t>
            </a:r>
            <a:r>
              <a:rPr spc="5" dirty="0"/>
              <a:t>-</a:t>
            </a:r>
            <a:r>
              <a:rPr spc="65" dirty="0"/>
              <a:t>39A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8020" y="2047239"/>
            <a:ext cx="5775959" cy="276351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43</a:t>
            </a:fld>
            <a:endParaRPr spc="7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96875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6,000kg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FT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6860" y="1666239"/>
            <a:ext cx="6309360" cy="35255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44</a:t>
            </a:fld>
            <a:endParaRPr spc="7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434647"/>
            <a:ext cx="82321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There’s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enough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estimate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risk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77850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90" dirty="0"/>
              <a:t> </a:t>
            </a:r>
            <a:r>
              <a:rPr spc="-130" dirty="0"/>
              <a:t>Outcome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2739" y="1656079"/>
            <a:ext cx="6309360" cy="35458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45</a:t>
            </a:fld>
            <a:endParaRPr spc="7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2098421"/>
            <a:ext cx="5086350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14795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Four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tested,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beside;</a:t>
            </a:r>
            <a:endParaRPr sz="2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5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292929"/>
              </a:buClr>
              <a:buFont typeface="Arial MT"/>
              <a:buChar char="•"/>
            </a:pPr>
            <a:endParaRPr sz="23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Classifier,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accuracies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</a:t>
            </a:r>
            <a:r>
              <a:rPr lang="en-IN"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8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%</a:t>
            </a:r>
            <a:r>
              <a:rPr lang="en-IN"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at times.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453326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47</a:t>
            </a:fld>
            <a:endParaRPr spc="7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4972367"/>
            <a:ext cx="922020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IN"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 its accuracy is 83.33%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lang="en-IN"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87001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Confusion</a:t>
            </a:r>
            <a:r>
              <a:rPr spc="120" dirty="0"/>
              <a:t> </a:t>
            </a:r>
            <a:r>
              <a:rPr spc="-65" dirty="0"/>
              <a:t>Matrix</a:t>
            </a:r>
            <a:r>
              <a:rPr spc="120" dirty="0"/>
              <a:t> </a:t>
            </a:r>
            <a:r>
              <a:rPr spc="-5" dirty="0"/>
              <a:t>of</a:t>
            </a:r>
            <a:r>
              <a:rPr spc="125" dirty="0"/>
              <a:t> </a:t>
            </a:r>
            <a:r>
              <a:rPr spc="-105" dirty="0"/>
              <a:t>Decision</a:t>
            </a:r>
            <a:r>
              <a:rPr spc="130" dirty="0"/>
              <a:t> </a:t>
            </a:r>
            <a:r>
              <a:rPr spc="-195" dirty="0"/>
              <a:t>Tree</a:t>
            </a:r>
            <a:r>
              <a:rPr spc="80" dirty="0"/>
              <a:t> </a:t>
            </a:r>
            <a:r>
              <a:rPr spc="-125" dirty="0"/>
              <a:t>Classifier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48</a:t>
            </a:fld>
            <a:endParaRPr spc="75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19D64F-C49D-924D-6194-7470325BA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516263"/>
            <a:ext cx="4435224" cy="29949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90712"/>
            <a:ext cx="8661400" cy="3756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analyzed,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refining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along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39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7,000kg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risky;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9715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Although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successful,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seem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evolution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rockets;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profits.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49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40792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8480" y="6394132"/>
            <a:ext cx="1485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75091"/>
            <a:ext cx="819658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40"/>
              </a:spcBef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didn’t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maps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took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75" dirty="0"/>
              <a:t>50</a:t>
            </a:fld>
            <a:endParaRPr spc="7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1920239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Append</a:t>
            </a:r>
            <a:r>
              <a:rPr spc="-40" dirty="0"/>
              <a:t>i</a:t>
            </a:r>
            <a:r>
              <a:rPr spc="-195" dirty="0"/>
              <a:t>x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418006"/>
            <a:ext cx="9896475" cy="44831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obtained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2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sources:</a:t>
            </a:r>
            <a:endParaRPr sz="1900" dirty="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767070"/>
                </a:solidFill>
                <a:latin typeface="Microsoft Sans Serif"/>
                <a:cs typeface="Microsoft Sans Serif"/>
              </a:rPr>
              <a:t>X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18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1155700" marR="1033144" lvl="2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WebScraping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6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enriched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creating</a:t>
            </a:r>
            <a:r>
              <a:rPr sz="19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based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 dirty="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after</a:t>
            </a:r>
            <a:r>
              <a:rPr sz="19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summarizing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analyzing</a:t>
            </a:r>
            <a:r>
              <a:rPr sz="19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636966"/>
            <a:ext cx="9945370" cy="330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6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20000"/>
              </a:lnSpc>
              <a:spcBef>
                <a:spcPts val="13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that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until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this</a:t>
            </a:r>
            <a:r>
              <a:rPr sz="22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step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normalized,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divided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sets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four</a:t>
            </a:r>
            <a:r>
              <a:rPr sz="22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models,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being </a:t>
            </a:r>
            <a:r>
              <a:rPr sz="2200" spc="-5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each</a:t>
            </a:r>
            <a:r>
              <a:rPr sz="22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</a:t>
            </a:r>
            <a:r>
              <a:rPr sz="22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evaluated</a:t>
            </a:r>
            <a:r>
              <a:rPr sz="22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combinations</a:t>
            </a:r>
            <a:r>
              <a:rPr sz="22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 </a:t>
            </a:r>
            <a:r>
              <a:rPr sz="2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parameters.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2663190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1841880"/>
            <a:ext cx="10200005" cy="136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3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2"/>
              </a:rPr>
              <a:t>https://api.spacexdata.com/v4/rockets/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)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(</a:t>
            </a:r>
            <a:r>
              <a:rPr sz="2200" u="sng" spc="-4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  <a:hlinkClick r:id="rId3"/>
              </a:rPr>
              <a:t>https://en.wikipedia.org/wiki/List_of_Falcon/_9/_and_Falcon_Heavy_launches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),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 err="1">
                <a:solidFill>
                  <a:srgbClr val="292929"/>
                </a:solidFill>
                <a:latin typeface="Microsoft Sans Serif"/>
                <a:cs typeface="Microsoft Sans Serif"/>
              </a:rPr>
              <a:t>techni</a:t>
            </a:r>
            <a:r>
              <a:rPr lang="en-IN"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que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94" y="418782"/>
            <a:ext cx="307403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85" dirty="0"/>
              <a:t> </a:t>
            </a:r>
            <a:r>
              <a:rPr spc="-85" dirty="0"/>
              <a:t>Collection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9794" y="1816353"/>
            <a:ext cx="4432935" cy="27417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2766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public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obtained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used;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flowchart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beside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persisted.</a:t>
            </a:r>
            <a:endParaRPr lang="en-IN" sz="220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IN"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 code: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9794" y="4705350"/>
            <a:ext cx="4448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40665" algn="l"/>
                <a:tab pos="241300" algn="l"/>
              </a:tabLst>
            </a:pPr>
            <a:r>
              <a:rPr lang="en-IN" sz="1400" dirty="0">
                <a:latin typeface="Microsoft Sans Serif"/>
                <a:cs typeface="Microsoft Sans Serif"/>
              </a:rPr>
              <a:t> </a:t>
            </a:r>
            <a:r>
              <a:rPr lang="en-IN" sz="1400" dirty="0">
                <a:latin typeface="Microsoft Sans Serif"/>
                <a:cs typeface="Microsoft Sans Serif"/>
                <a:hlinkClick r:id="rId2"/>
              </a:rPr>
              <a:t>https://github.com/nalinmandhu/ibmcapstone</a:t>
            </a:r>
            <a:endParaRPr sz="140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94" y="418528"/>
            <a:ext cx="5860415" cy="58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5" dirty="0"/>
              <a:t>Collection</a:t>
            </a:r>
            <a:r>
              <a:rPr spc="145" dirty="0"/>
              <a:t> </a:t>
            </a:r>
            <a:r>
              <a:rPr spc="765" dirty="0"/>
              <a:t>–</a:t>
            </a:r>
            <a:r>
              <a:rPr spc="114" dirty="0"/>
              <a:t> </a:t>
            </a:r>
            <a:r>
              <a:rPr spc="-250" dirty="0"/>
              <a:t>SpaceX</a:t>
            </a:r>
            <a:r>
              <a:rPr spc="125" dirty="0"/>
              <a:t> </a:t>
            </a:r>
            <a:r>
              <a:rPr spc="-240" dirty="0"/>
              <a:t>API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80959" y="1785607"/>
            <a:ext cx="1917953" cy="10772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20025" y="1899348"/>
            <a:ext cx="1644014" cy="79565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1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Request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680959" y="2900654"/>
            <a:ext cx="1918335" cy="1537335"/>
            <a:chOff x="7680959" y="2900654"/>
            <a:chExt cx="1918335" cy="153733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2900654"/>
              <a:ext cx="500633" cy="421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3357867"/>
              <a:ext cx="1917953" cy="107976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792084" y="3474973"/>
            <a:ext cx="1700530" cy="79502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algn="ctr">
              <a:lnSpc>
                <a:spcPct val="90300"/>
              </a:lnSpc>
              <a:spcBef>
                <a:spcPts val="309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Filter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only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Falcon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9 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launches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80959" y="4475454"/>
            <a:ext cx="1918335" cy="1537335"/>
            <a:chOff x="7680959" y="4475454"/>
            <a:chExt cx="1918335" cy="1537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9619" y="4475454"/>
              <a:ext cx="500633" cy="4219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0959" y="4932680"/>
              <a:ext cx="1917953" cy="107976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787005" y="5173726"/>
            <a:ext cx="1711325" cy="54864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46100" marR="5080" indent="-533400">
              <a:lnSpc>
                <a:spcPts val="1960"/>
              </a:lnSpc>
              <a:spcBef>
                <a:spcPts val="33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b="1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86845" y="6104032"/>
            <a:ext cx="321310" cy="256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2511</Words>
  <Application>Microsoft Office PowerPoint</Application>
  <PresentationFormat>Widescreen</PresentationFormat>
  <Paragraphs>406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Results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All launch sites</vt:lpstr>
      <vt:lpstr>Launch Outcomes by Site</vt:lpstr>
      <vt:lpstr>Logistics and Safety</vt:lpstr>
      <vt:lpstr>PowerPoint Presentation</vt:lpstr>
      <vt:lpstr>Successful Launches by Site</vt:lpstr>
      <vt:lpstr>Launch Success Ratio for KSC LC-39A</vt:lpstr>
      <vt:lpstr>Payload vs. Launch Outcome</vt:lpstr>
      <vt:lpstr>Payload vs. Launch Outcome</vt:lpstr>
      <vt:lpstr>PowerPoint Presentation</vt:lpstr>
      <vt:lpstr>Classification Accuracy</vt:lpstr>
      <vt:lpstr>Confusion Matrix of Decision Tree Classifier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Nalin Mandhu</cp:lastModifiedBy>
  <cp:revision>4</cp:revision>
  <dcterms:created xsi:type="dcterms:W3CDTF">2022-08-23T06:28:45Z</dcterms:created>
  <dcterms:modified xsi:type="dcterms:W3CDTF">2022-08-23T10:54:31Z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2021-11-01T00:00:00Z</vt:filetime>
  </property>
  <property fmtid="{D5CDD505-2E9C-101B-9397-08002B2CF9AE}" pid="3" name="Creator">
    <vt:lpwstr>Microsoft® PowerPoint® para Microsoft 365</vt:lpwstr>
  </property>
  <property fmtid="{D5CDD505-2E9C-101B-9397-08002B2CF9AE}" pid="4" name="LastSaved">
    <vt:filetime>2022-08-23T00:00:00Z</vt:filetime>
  </property>
</Properties>
</file>